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5143500" cx="9144000"/>
  <p:notesSz cx="6858000" cy="9144000"/>
  <p:embeddedFontLst>
    <p:embeddedFont>
      <p:font typeface="Roboto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font" Target="fonts/Roboto-regular.fntdata"/><Relationship Id="rId21" Type="http://schemas.openxmlformats.org/officeDocument/2006/relationships/slide" Target="slides/slide16.xml"/><Relationship Id="rId24" Type="http://schemas.openxmlformats.org/officeDocument/2006/relationships/font" Target="fonts/Roboto-italic.fntdata"/><Relationship Id="rId23" Type="http://schemas.openxmlformats.org/officeDocument/2006/relationships/font" Target="fonts/Roboto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font" Target="fonts/Robo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402e7b8c23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402e7b8c23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402e7b8c23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2402e7b8c23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47fa9d6af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247fa9d6af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e325c70a7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1e325c70a7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e325c70a74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1e325c70a74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1e325c70a74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1e325c70a74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2402e7b8c2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2402e7b8c2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402e7b8c2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402e7b8c2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402e7b8c23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402e7b8c23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402e7b8c23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402e7b8c23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402e7b8c23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402e7b8c23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402e7b8c23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402e7b8c23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402e7b8c23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402e7b8c23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402e7b8c23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402e7b8c23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402e7b8c23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402e7b8c23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s://www.youtube.com/watch?v=qGW0GT1rCvs" TargetMode="External"/><Relationship Id="rId4" Type="http://schemas.openxmlformats.org/officeDocument/2006/relationships/hyperlink" Target="https://www.youtube.com/watch?v=aMyAHs2c0_w" TargetMode="External"/><Relationship Id="rId9" Type="http://schemas.openxmlformats.org/officeDocument/2006/relationships/hyperlink" Target="https://www.youtube.com/watch?v=AAGxWEJ_eWk&amp;list=PLP8iPy9hna6QuDTt11Xxonnfal91JhqjO&amp;index=4" TargetMode="External"/><Relationship Id="rId5" Type="http://schemas.openxmlformats.org/officeDocument/2006/relationships/hyperlink" Target="https://www.youtube.com/watch?v=4igzy3bGVkQ&amp;list=RDCMUC9IuUwwE2xdjQUT_LMLONoA&amp;start_radio=1&amp;rv=4igzy3bGVkQ&amp;t=4" TargetMode="External"/><Relationship Id="rId6" Type="http://schemas.openxmlformats.org/officeDocument/2006/relationships/hyperlink" Target="https://datatofish.com/add-julia-to-jupyter/" TargetMode="External"/><Relationship Id="rId7" Type="http://schemas.openxmlformats.org/officeDocument/2006/relationships/hyperlink" Target="https://github.com/JuliaAcademy/Introduction-to-Julia" TargetMode="External"/><Relationship Id="rId8" Type="http://schemas.openxmlformats.org/officeDocument/2006/relationships/hyperlink" Target="https://github.com/JuliaAcademy/DataScience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ww.anaconda.com/download/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julialang.org/downloads/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 Introduction to Julia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Talha Hanif Butt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Getting Started</a:t>
            </a:r>
            <a:endParaRPr/>
          </a:p>
        </p:txBody>
      </p:sp>
      <p:sp>
        <p:nvSpPr>
          <p:cNvPr id="110" name="Google Shape;110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 print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How to assign variables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How to comment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Syntax for basic math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Strings</a:t>
            </a:r>
            <a:endParaRPr/>
          </a:p>
        </p:txBody>
      </p:sp>
      <p:sp>
        <p:nvSpPr>
          <p:cNvPr id="116" name="Google Shape;116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 get a string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String interpolation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String concatenation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 Structures</a:t>
            </a:r>
            <a:endParaRPr/>
          </a:p>
        </p:txBody>
      </p:sp>
      <p:sp>
        <p:nvSpPr>
          <p:cNvPr id="122" name="Google Shape;122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Dictionaries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Tuples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Arrays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Loops</a:t>
            </a:r>
            <a:endParaRPr/>
          </a:p>
        </p:txBody>
      </p:sp>
      <p:sp>
        <p:nvSpPr>
          <p:cNvPr id="128" name="Google Shape;128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While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For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Conditionals</a:t>
            </a:r>
            <a:endParaRPr/>
          </a:p>
        </p:txBody>
      </p:sp>
      <p:sp>
        <p:nvSpPr>
          <p:cNvPr id="134" name="Google Shape;134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else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ternary operator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Functions</a:t>
            </a:r>
            <a:endParaRPr/>
          </a:p>
        </p:txBody>
      </p:sp>
      <p:sp>
        <p:nvSpPr>
          <p:cNvPr id="140" name="Google Shape;140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 declare a function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Duck-typing in Julia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Mutating vs. non-mutating functions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Broadcasting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References</a:t>
            </a:r>
            <a:endParaRPr/>
          </a:p>
        </p:txBody>
      </p:sp>
      <p:sp>
        <p:nvSpPr>
          <p:cNvPr id="146" name="Google Shape;146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550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rgbClr val="0F0F0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A programming language to heal the planet together: Julia | Alan Edelman | TEDxMIT, </a:t>
            </a:r>
            <a:r>
              <a:rPr b="1" lang="en" sz="2300" u="sng">
                <a:solidFill>
                  <a:schemeClr val="hlink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  <a:hlinkClick r:id="rId3"/>
              </a:rPr>
              <a:t>https://www.youtube.com/watch?v=qGW0GT1rCvs</a:t>
            </a:r>
            <a:endParaRPr b="1" sz="2300">
              <a:solidFill>
                <a:srgbClr val="0F0F0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rgbClr val="0F0F0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Julia is killing it in the programming world. Meet its co-creator from India, </a:t>
            </a:r>
            <a:r>
              <a:rPr b="1" lang="en" sz="2300" u="sng">
                <a:solidFill>
                  <a:schemeClr val="hlink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  <a:hlinkClick r:id="rId4"/>
              </a:rPr>
              <a:t>https://www.youtube.com/watch?v=aMyAHs2c0_w</a:t>
            </a:r>
            <a:endParaRPr b="1" sz="2300">
              <a:solidFill>
                <a:srgbClr val="0F0F0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rgbClr val="0F0F0F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A Gentle Introduction to Julia, </a:t>
            </a:r>
            <a:r>
              <a:rPr b="1" lang="en" sz="2300" u="sng">
                <a:solidFill>
                  <a:schemeClr val="hlink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  <a:hlinkClick r:id="rId5"/>
              </a:rPr>
              <a:t>https://www.youtube.com/watch?v=4igzy3bGVkQ&amp;list=RDCMUC9IuUwwE2xdjQUT_LMLONoA&amp;start_radio=1&amp;rv=4igzy3bGVkQ&amp;t=4</a:t>
            </a:r>
            <a:endParaRPr b="1" sz="2300">
              <a:solidFill>
                <a:srgbClr val="0F0F0F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50">
                <a:solidFill>
                  <a:schemeClr val="dk1"/>
                </a:solidFill>
                <a:highlight>
                  <a:srgbClr val="FFFFFF"/>
                </a:highlight>
              </a:rPr>
              <a:t>How to Add Julia to Jupyter Notebook, </a:t>
            </a:r>
            <a:r>
              <a:rPr b="1" lang="en" sz="2850" u="sng">
                <a:solidFill>
                  <a:schemeClr val="hlink"/>
                </a:solidFill>
                <a:highlight>
                  <a:srgbClr val="FFFFFF"/>
                </a:highlight>
                <a:hlinkClick r:id="rId6"/>
              </a:rPr>
              <a:t>https://datatofish.com/add-julia-to-jupyter/</a:t>
            </a:r>
            <a:endParaRPr b="1" sz="285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50" u="sng">
                <a:solidFill>
                  <a:schemeClr val="hlink"/>
                </a:solidFill>
                <a:highlight>
                  <a:srgbClr val="FFFFFF"/>
                </a:highlight>
                <a:hlinkClick r:id="rId7"/>
              </a:rPr>
              <a:t>https://github.com/JuliaAcademy/Introduction-to-Julia</a:t>
            </a:r>
            <a:endParaRPr b="1" sz="285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50" u="sng">
                <a:solidFill>
                  <a:schemeClr val="hlink"/>
                </a:solidFill>
                <a:highlight>
                  <a:srgbClr val="FFFFFF"/>
                </a:highlight>
                <a:hlinkClick r:id="rId8"/>
              </a:rPr>
              <a:t>https://github.com/JuliaAcademy/DataScience</a:t>
            </a:r>
            <a:endParaRPr b="1" sz="285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50" u="sng">
                <a:solidFill>
                  <a:schemeClr val="hlink"/>
                </a:solidFill>
                <a:highlight>
                  <a:srgbClr val="FFFFFF"/>
                </a:highlight>
                <a:hlinkClick r:id="rId9"/>
              </a:rPr>
              <a:t>https://www.youtube.com/watch?v=AAGxWEJ_eWk&amp;list=PLP8iPy9hna6QuDTt11Xxonnfal91JhqjO&amp;index=4</a:t>
            </a:r>
            <a:endParaRPr b="1" sz="285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5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50"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Scientists communicate with math symbols.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You don’t code the math, code is the math.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Fast and easy to code.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275" y="2571750"/>
            <a:ext cx="9144000" cy="25620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/>
              <a:t>Composability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Intent of the programmer is clear.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It’s easier to understand what’s going on in the code.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People from different fields can work together on a code base.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Vision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As fast as C.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As easy as Python.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As good at statistics as R.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As good at string processing as Perl.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As scalable as Hadoop.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Speed</a:t>
            </a:r>
            <a:endParaRPr/>
          </a:p>
        </p:txBody>
      </p:sp>
      <p:pic>
        <p:nvPicPr>
          <p:cNvPr id="80" name="Google Shape;8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170125"/>
            <a:ext cx="8991600" cy="39733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Installation</a:t>
            </a:r>
            <a:endParaRPr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Install Jupyter Notebook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9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Install Julia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900"/>
              </a:spcBef>
              <a:spcAft>
                <a:spcPts val="190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Add Julia to Jupyter Notebook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Install Jupyter Notebook</a:t>
            </a:r>
            <a:endParaRPr/>
          </a:p>
        </p:txBody>
      </p:sp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rgbClr val="1E73BE"/>
                </a:solidFill>
                <a:highlight>
                  <a:srgbClr val="FFFFFF"/>
                </a:highlight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download the Anaconda Distribution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for your operating system. Once you are done with the installation, click on the </a:t>
            </a:r>
            <a:r>
              <a:rPr i="1" lang="en">
                <a:solidFill>
                  <a:schemeClr val="dk1"/>
                </a:solidFill>
                <a:highlight>
                  <a:srgbClr val="FFFFFF"/>
                </a:highlight>
              </a:rPr>
              <a:t>Anaconda Navigator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.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9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From the Anaconda Navigator, you’ll be able to launch Jupyter Notebook by clicking on the </a:t>
            </a:r>
            <a:r>
              <a:rPr b="1" lang="en">
                <a:solidFill>
                  <a:schemeClr val="dk1"/>
                </a:solidFill>
                <a:highlight>
                  <a:srgbClr val="FFFFFF"/>
                </a:highlight>
              </a:rPr>
              <a:t>Launch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button within the Jupyter box.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900"/>
              </a:spcBef>
              <a:spcAft>
                <a:spcPts val="190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Install Julia and add it to Jupyter Notebook</a:t>
            </a:r>
            <a:endParaRPr/>
          </a:p>
        </p:txBody>
      </p:sp>
      <p:sp>
        <p:nvSpPr>
          <p:cNvPr id="98" name="Google Shape;98;p20"/>
          <p:cNvSpPr txBox="1"/>
          <p:nvPr>
            <p:ph idx="1" type="body"/>
          </p:nvPr>
        </p:nvSpPr>
        <p:spPr>
          <a:xfrm>
            <a:off x="311700" y="949850"/>
            <a:ext cx="8520600" cy="361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292929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Download Julia through </a:t>
            </a:r>
            <a:r>
              <a:rPr lang="en" u="sng">
                <a:solidFill>
                  <a:schemeClr val="hlink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  <a:hlinkClick r:id="rId3"/>
              </a:rPr>
              <a:t>this</a:t>
            </a:r>
            <a:r>
              <a:rPr lang="en">
                <a:solidFill>
                  <a:srgbClr val="292929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.</a:t>
            </a:r>
            <a:endParaRPr>
              <a:solidFill>
                <a:srgbClr val="292929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292929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Install it.</a:t>
            </a:r>
            <a:endParaRPr>
              <a:solidFill>
                <a:srgbClr val="292929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292929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Open the Julia command line and write:</a:t>
            </a:r>
            <a:endParaRPr>
              <a:solidFill>
                <a:srgbClr val="292929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292929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using Pkg</a:t>
            </a:r>
            <a:endParaRPr>
              <a:solidFill>
                <a:srgbClr val="292929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292929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Press Enter</a:t>
            </a:r>
            <a:endParaRPr>
              <a:solidFill>
                <a:srgbClr val="292929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292929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Then type:</a:t>
            </a:r>
            <a:endParaRPr>
              <a:solidFill>
                <a:srgbClr val="292929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292929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Pkg.add(“IJulia”)</a:t>
            </a:r>
            <a:endParaRPr>
              <a:solidFill>
                <a:srgbClr val="292929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292929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Press Enter</a:t>
            </a:r>
            <a:endParaRPr>
              <a:solidFill>
                <a:srgbClr val="292929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rgbClr val="292929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Wait for the installation to complete.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Install Julia and add it to Jupyter Notebook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292929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Create a new notebook in Jupyter.</a:t>
            </a:r>
            <a:endParaRPr>
              <a:solidFill>
                <a:srgbClr val="292929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292929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Select Julia as the kernel.</a:t>
            </a:r>
            <a:endParaRPr>
              <a:solidFill>
                <a:srgbClr val="292929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292929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Write this command in a cell:</a:t>
            </a:r>
            <a:endParaRPr>
              <a:solidFill>
                <a:srgbClr val="292929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292929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println(“Hello World”)</a:t>
            </a:r>
            <a:endParaRPr>
              <a:solidFill>
                <a:srgbClr val="292929"/>
              </a:solidFill>
              <a:highlight>
                <a:srgbClr val="FFFFFF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rgbClr val="292929"/>
                </a:solidFill>
                <a:highlight>
                  <a:srgbClr val="FFFFFF"/>
                </a:highlight>
                <a:latin typeface="Georgia"/>
                <a:ea typeface="Georgia"/>
                <a:cs typeface="Georgia"/>
                <a:sym typeface="Georgia"/>
              </a:rPr>
              <a:t>Run the cell.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